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8"/>
  </p:notesMasterIdLst>
  <p:sldIdLst>
    <p:sldId id="256" r:id="rId2"/>
    <p:sldId id="257" r:id="rId3"/>
    <p:sldId id="293" r:id="rId4"/>
    <p:sldId id="294" r:id="rId5"/>
    <p:sldId id="258" r:id="rId6"/>
    <p:sldId id="260" r:id="rId7"/>
    <p:sldId id="261" r:id="rId8"/>
    <p:sldId id="262" r:id="rId9"/>
    <p:sldId id="308" r:id="rId10"/>
    <p:sldId id="263" r:id="rId11"/>
    <p:sldId id="306" r:id="rId12"/>
    <p:sldId id="266" r:id="rId13"/>
    <p:sldId id="279" r:id="rId14"/>
    <p:sldId id="295" r:id="rId15"/>
    <p:sldId id="268" r:id="rId16"/>
    <p:sldId id="269" r:id="rId17"/>
    <p:sldId id="296" r:id="rId18"/>
    <p:sldId id="270" r:id="rId19"/>
    <p:sldId id="271" r:id="rId20"/>
    <p:sldId id="272" r:id="rId21"/>
    <p:sldId id="273" r:id="rId22"/>
    <p:sldId id="274" r:id="rId23"/>
    <p:sldId id="278" r:id="rId24"/>
    <p:sldId id="280" r:id="rId25"/>
    <p:sldId id="281" r:id="rId26"/>
    <p:sldId id="282" r:id="rId27"/>
    <p:sldId id="285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7" r:id="rId38"/>
    <p:sldId id="298" r:id="rId39"/>
    <p:sldId id="305" r:id="rId40"/>
    <p:sldId id="304" r:id="rId41"/>
    <p:sldId id="299" r:id="rId42"/>
    <p:sldId id="301" r:id="rId43"/>
    <p:sldId id="300" r:id="rId44"/>
    <p:sldId id="302" r:id="rId45"/>
    <p:sldId id="303" r:id="rId46"/>
    <p:sldId id="30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6" autoAdjust="0"/>
    <p:restoredTop sz="94718" autoAdjust="0"/>
  </p:normalViewPr>
  <p:slideViewPr>
    <p:cSldViewPr>
      <p:cViewPr>
        <p:scale>
          <a:sx n="75" d="100"/>
          <a:sy n="75" d="100"/>
        </p:scale>
        <p:origin x="-1218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2BFC5-98BC-4C12-A4D4-7F3C5D1BBE9E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0ACE6-D2E6-4838-889B-2541AC07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Results of 900 consecutive unselected HSCTs for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thalassemia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performed in Pesaro since 1982. Reprinted with permission from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Angelucci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and Baronciani.10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Results of 115 consecutive HSCTs for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thalassemia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in Pescara since 1984. Reprinted with permission from Di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Bartolomeo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et al.11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HSCTs in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thalassemia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by years. Data from the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Hemoglobinopathies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Registry of the European Group for Blood and Marrow Transplantation. Reprinted with permission from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Angelucci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and Baronciani.10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0ACE6-D2E6-4838-889B-2541AC07418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0ACE6-D2E6-4838-889B-2541AC07418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5029200" cy="259080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7400" b="1" dirty="0" smtClean="0">
                <a:solidFill>
                  <a:schemeClr val="tx1"/>
                </a:solidFill>
              </a:rPr>
              <a:t>DR. MD. SALAHUDDIN SHAH</a:t>
            </a:r>
          </a:p>
          <a:p>
            <a:pPr algn="ctr"/>
            <a:r>
              <a:rPr lang="en-US" sz="4300" dirty="0" smtClean="0">
                <a:solidFill>
                  <a:schemeClr val="tx1"/>
                </a:solidFill>
              </a:rPr>
              <a:t>MBBS, DCP, MCPS, FCPS (Haematology)</a:t>
            </a:r>
          </a:p>
          <a:p>
            <a:pPr algn="ctr"/>
            <a:r>
              <a:rPr lang="en-US" sz="4300" dirty="0" smtClean="0">
                <a:solidFill>
                  <a:schemeClr val="tx1"/>
                </a:solidFill>
              </a:rPr>
              <a:t>IHTC Fellow, UNC, USA</a:t>
            </a:r>
          </a:p>
          <a:p>
            <a:pPr algn="ctr"/>
            <a:r>
              <a:rPr lang="en-US" sz="4300" dirty="0" smtClean="0">
                <a:solidFill>
                  <a:schemeClr val="tx1"/>
                </a:solidFill>
              </a:rPr>
              <a:t>Fellowship in Haematology &amp; BMT/ Stem</a:t>
            </a:r>
          </a:p>
          <a:p>
            <a:pPr algn="ctr"/>
            <a:r>
              <a:rPr lang="en-US" sz="4300" dirty="0" smtClean="0">
                <a:solidFill>
                  <a:schemeClr val="tx1"/>
                </a:solidFill>
              </a:rPr>
              <a:t>                  Cell Transplantation, Australia</a:t>
            </a:r>
          </a:p>
          <a:p>
            <a:pPr algn="ctr"/>
            <a:r>
              <a:rPr lang="en-US" sz="4300" dirty="0" err="1" smtClean="0">
                <a:solidFill>
                  <a:schemeClr val="tx1"/>
                </a:solidFill>
              </a:rPr>
              <a:t>Haematologist</a:t>
            </a:r>
            <a:r>
              <a:rPr lang="en-US" sz="4300" dirty="0" smtClean="0">
                <a:solidFill>
                  <a:schemeClr val="tx1"/>
                </a:solidFill>
              </a:rPr>
              <a:t> &amp; BMT Physician</a:t>
            </a:r>
          </a:p>
          <a:p>
            <a:pPr algn="ctr"/>
            <a:r>
              <a:rPr lang="en-US" sz="4300" b="1" dirty="0" smtClean="0">
                <a:solidFill>
                  <a:schemeClr val="tx1"/>
                </a:solidFill>
              </a:rPr>
              <a:t>ASSOCIATE PROFESSOR</a:t>
            </a:r>
          </a:p>
          <a:p>
            <a:pPr algn="ctr"/>
            <a:r>
              <a:rPr lang="en-US" sz="4300" dirty="0" smtClean="0">
                <a:solidFill>
                  <a:schemeClr val="tx1"/>
                </a:solidFill>
              </a:rPr>
              <a:t>Department of Haematology</a:t>
            </a:r>
          </a:p>
          <a:p>
            <a:pPr algn="ctr"/>
            <a:r>
              <a:rPr lang="en-US" sz="4300" dirty="0" err="1" smtClean="0">
                <a:solidFill>
                  <a:schemeClr val="tx1"/>
                </a:solidFill>
              </a:rPr>
              <a:t>Bangabandhu</a:t>
            </a:r>
            <a:r>
              <a:rPr lang="en-US" sz="4300" dirty="0" smtClean="0">
                <a:solidFill>
                  <a:schemeClr val="tx1"/>
                </a:solidFill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</a:rPr>
              <a:t>Shiekh</a:t>
            </a:r>
            <a:r>
              <a:rPr lang="en-US" sz="4300" dirty="0" smtClean="0">
                <a:solidFill>
                  <a:schemeClr val="tx1"/>
                </a:solidFill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</a:rPr>
              <a:t>Mujib</a:t>
            </a:r>
            <a:r>
              <a:rPr lang="en-US" sz="4300" dirty="0" smtClean="0">
                <a:solidFill>
                  <a:schemeClr val="tx1"/>
                </a:solidFill>
              </a:rPr>
              <a:t> Medical University</a:t>
            </a:r>
            <a:endParaRPr lang="en-US" sz="43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1972" y="1143000"/>
          <a:ext cx="8623300" cy="990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62330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solidFill>
                            <a:srgbClr val="00B050"/>
                          </a:solidFill>
                          <a:latin typeface="Adobe Heiti Std R" pitchFamily="34" charset="-128"/>
                          <a:ea typeface="Adobe Heiti Std R" pitchFamily="34" charset="-128"/>
                        </a:rPr>
                        <a:t>BMT</a:t>
                      </a:r>
                      <a:r>
                        <a:rPr lang="en-US" sz="5400" b="1" baseline="0" dirty="0" smtClean="0">
                          <a:solidFill>
                            <a:srgbClr val="00B050"/>
                          </a:solidFill>
                          <a:latin typeface="Adobe Heiti Std R" pitchFamily="34" charset="-128"/>
                          <a:ea typeface="Adobe Heiti Std R" pitchFamily="34" charset="-128"/>
                        </a:rPr>
                        <a:t> AND THALASSAEMIA</a:t>
                      </a:r>
                      <a:endParaRPr lang="en-US" sz="5400" b="1" dirty="0">
                        <a:solidFill>
                          <a:srgbClr val="00B050"/>
                        </a:solidFill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603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Categories of risk and </a:t>
            </a:r>
            <a:r>
              <a:rPr lang="en-US" b="1" dirty="0" err="1" smtClean="0">
                <a:solidFill>
                  <a:srgbClr val="00B050"/>
                </a:solidFill>
              </a:rPr>
              <a:t>Lucarelli</a:t>
            </a:r>
            <a:r>
              <a:rPr lang="en-US" b="1" dirty="0" smtClean="0">
                <a:solidFill>
                  <a:srgbClr val="00B050"/>
                </a:solidFill>
              </a:rPr>
              <a:t> Classification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4504" y="1981200"/>
            <a:ext cx="3734696" cy="238125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1371600"/>
            <a:ext cx="4457700" cy="1200150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334000" y="6159500"/>
            <a:ext cx="3511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smtClean="0"/>
              <a:t>Lucarelli G et al. N Engl J Med 1990</a:t>
            </a:r>
            <a:endParaRPr lang="en-US" dirty="0"/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2781300"/>
            <a:ext cx="45720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4630" y="507996"/>
            <a:ext cx="8686800" cy="16764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Expected probability of overall survival and </a:t>
            </a:r>
            <a:r>
              <a:rPr kumimoji="0" lang="en-US" sz="28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thalassaemia</a:t>
            </a: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free survival after HSCT in</a:t>
            </a:r>
            <a:b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thalassaemia</a:t>
            </a: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major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457200" y="2438400"/>
          <a:ext cx="8229600" cy="2184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43200"/>
                <a:gridCol w="2743200"/>
                <a:gridCol w="27432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/>
                        <a:t>CLASS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/>
                        <a:t>OVERALL SURVIVAL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/>
                        <a:t>THALASSAEMIA-FREE SURVIVAL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Class 1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95%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90%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Class 2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85%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80%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Class 3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75-80%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65-70%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Adult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70-75%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75%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New Stratification for High Risk Class 3 Patients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5237"/>
            <a:ext cx="8686800" cy="4525963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Definition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Older patients 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Age </a:t>
            </a:r>
            <a:r>
              <a:rPr lang="en-US" u="sng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chemeClr val="tx1"/>
                </a:solidFill>
              </a:rPr>
              <a:t> 10 yrs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</a:rPr>
              <a:t>Hepatomegaly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Liver &gt; 3 </a:t>
            </a:r>
            <a:r>
              <a:rPr lang="en-US" dirty="0" err="1" smtClean="0">
                <a:solidFill>
                  <a:schemeClr val="tx1"/>
                </a:solidFill>
              </a:rPr>
              <a:t>cms</a:t>
            </a:r>
            <a:r>
              <a:rPr lang="en-US" dirty="0" smtClean="0">
                <a:solidFill>
                  <a:schemeClr val="tx1"/>
                </a:solidFill>
              </a:rPr>
              <a:t> below right costal margin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0" y="21408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High Risk Class 3 Patients (Age </a:t>
            </a:r>
            <a:r>
              <a:rPr lang="en-US" sz="3200" b="1" u="sng" dirty="0" smtClean="0">
                <a:solidFill>
                  <a:srgbClr val="00B050"/>
                </a:solidFill>
              </a:rPr>
              <a:t>&gt;</a:t>
            </a:r>
            <a:r>
              <a:rPr lang="en-US" sz="3200" b="1" dirty="0" smtClean="0">
                <a:solidFill>
                  <a:srgbClr val="00B050"/>
                </a:solidFill>
              </a:rPr>
              <a:t> 10 yrs) </a:t>
            </a:r>
            <a:r>
              <a:rPr lang="en-US" sz="3200" b="1" dirty="0" err="1" smtClean="0">
                <a:solidFill>
                  <a:srgbClr val="00B050"/>
                </a:solidFill>
              </a:rPr>
              <a:t>Pretransplant</a:t>
            </a:r>
            <a:r>
              <a:rPr lang="en-US" sz="3200" b="1" dirty="0" smtClean="0">
                <a:solidFill>
                  <a:srgbClr val="00B050"/>
                </a:solidFill>
              </a:rPr>
              <a:t> Management Program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</a:rPr>
              <a:t>Hypertransfusion</a:t>
            </a:r>
            <a:r>
              <a:rPr lang="en-US" dirty="0" smtClean="0">
                <a:solidFill>
                  <a:schemeClr val="tx1"/>
                </a:solidFill>
              </a:rPr>
              <a:t> in order to decrease </a:t>
            </a:r>
            <a:r>
              <a:rPr lang="en-US" dirty="0" err="1" smtClean="0">
                <a:solidFill>
                  <a:schemeClr val="tx1"/>
                </a:solidFill>
              </a:rPr>
              <a:t>erythroid</a:t>
            </a:r>
            <a:r>
              <a:rPr lang="en-US" dirty="0" smtClean="0">
                <a:solidFill>
                  <a:schemeClr val="tx1"/>
                </a:solidFill>
              </a:rPr>
              <a:t> expansion especially to decrease spleen size 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Regular iron </a:t>
            </a:r>
            <a:r>
              <a:rPr lang="en-US" dirty="0" err="1" smtClean="0">
                <a:solidFill>
                  <a:schemeClr val="tx1"/>
                </a:solidFill>
              </a:rPr>
              <a:t>chelation</a:t>
            </a:r>
            <a:r>
              <a:rPr lang="en-US" dirty="0" smtClean="0">
                <a:solidFill>
                  <a:schemeClr val="tx1"/>
                </a:solidFill>
              </a:rPr>
              <a:t> for at least 6-12 months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</a:rPr>
              <a:t>Hydroxyurea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Hb</a:t>
            </a:r>
            <a:r>
              <a:rPr lang="en-US" dirty="0" smtClean="0">
                <a:solidFill>
                  <a:schemeClr val="tx1"/>
                </a:solidFill>
              </a:rPr>
              <a:t> F enhancer) in order to decrease </a:t>
            </a:r>
            <a:r>
              <a:rPr lang="en-US" dirty="0" err="1" smtClean="0">
                <a:solidFill>
                  <a:schemeClr val="tx1"/>
                </a:solidFill>
              </a:rPr>
              <a:t>erythroid</a:t>
            </a:r>
            <a:r>
              <a:rPr lang="en-US" dirty="0" smtClean="0">
                <a:solidFill>
                  <a:schemeClr val="tx1"/>
                </a:solidFill>
              </a:rPr>
              <a:t> expansion: 20 mg/kg/day for at least 6-12 months </a:t>
            </a:r>
          </a:p>
          <a:p>
            <a:pPr lvl="3" algn="r"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Sodani</a:t>
            </a:r>
            <a:r>
              <a:rPr lang="en-US" sz="1800" dirty="0" smtClean="0">
                <a:solidFill>
                  <a:schemeClr val="tx1"/>
                </a:solidFill>
              </a:rPr>
              <a:t> P et al. Blood 2004 </a:t>
            </a:r>
          </a:p>
          <a:p>
            <a:pPr lvl="3" algn="r"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Hongeng</a:t>
            </a:r>
            <a:r>
              <a:rPr lang="en-US" sz="1800" dirty="0" smtClean="0">
                <a:solidFill>
                  <a:schemeClr val="tx1"/>
                </a:solidFill>
              </a:rPr>
              <a:t> S et al. Am J </a:t>
            </a:r>
            <a:r>
              <a:rPr lang="en-US" sz="1800" dirty="0" err="1" smtClean="0">
                <a:solidFill>
                  <a:schemeClr val="tx1"/>
                </a:solidFill>
              </a:rPr>
              <a:t>Hematol</a:t>
            </a:r>
            <a:r>
              <a:rPr lang="en-US" sz="1800" dirty="0" smtClean="0">
                <a:solidFill>
                  <a:schemeClr val="tx1"/>
                </a:solidFill>
              </a:rPr>
              <a:t> 2007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3581400"/>
            <a:ext cx="86868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3777" y="279402"/>
            <a:ext cx="2000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Hematological 2014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HSCT in children and adolescents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382000" cy="3856038"/>
          </a:xfrm>
        </p:spPr>
        <p:txBody>
          <a:bodyPr>
            <a:normAutofit fontScale="92500" lnSpcReduction="10000"/>
          </a:bodyPr>
          <a:lstStyle/>
          <a:p>
            <a:pPr marL="735013" indent="-560388" algn="just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Young TM patients with an available HLA identical sibling should be offered HSCT as soon as possible before development of iron overload and iron-related tissue damage.</a:t>
            </a:r>
          </a:p>
          <a:p>
            <a:pPr marL="735013" indent="-560388" algn="just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HLA </a:t>
            </a:r>
            <a:r>
              <a:rPr lang="en-US" dirty="0" err="1" smtClean="0">
                <a:solidFill>
                  <a:schemeClr val="tx1"/>
                </a:solidFill>
              </a:rPr>
              <a:t>genoidentical</a:t>
            </a:r>
            <a:r>
              <a:rPr lang="en-US" dirty="0" smtClean="0">
                <a:solidFill>
                  <a:schemeClr val="tx1"/>
                </a:solidFill>
              </a:rPr>
              <a:t> CB and BM are equally effective stem cell sources.</a:t>
            </a:r>
          </a:p>
          <a:p>
            <a:pPr marL="735013" indent="-560388" algn="just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PBSCT should be avoided because of the increased risk of </a:t>
            </a:r>
            <a:r>
              <a:rPr lang="en-US" dirty="0" err="1" smtClean="0">
                <a:solidFill>
                  <a:schemeClr val="tx1"/>
                </a:solidFill>
              </a:rPr>
              <a:t>cGVHD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58674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HSCT in adult patients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6" y="1496106"/>
            <a:ext cx="8382000" cy="4525963"/>
          </a:xfrm>
        </p:spPr>
        <p:txBody>
          <a:bodyPr>
            <a:normAutofit/>
          </a:bodyPr>
          <a:lstStyle/>
          <a:p>
            <a:pPr marL="739775" indent="-739775"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HSCT in adults who have been well-</a:t>
            </a:r>
            <a:r>
              <a:rPr lang="en-US" dirty="0" err="1" smtClean="0">
                <a:solidFill>
                  <a:schemeClr val="tx1"/>
                </a:solidFill>
              </a:rPr>
              <a:t>chelated</a:t>
            </a:r>
            <a:r>
              <a:rPr lang="en-US" dirty="0" smtClean="0">
                <a:solidFill>
                  <a:schemeClr val="tx1"/>
                </a:solidFill>
              </a:rPr>
              <a:t> since infancy should be offered within controlled trials.</a:t>
            </a:r>
          </a:p>
          <a:p>
            <a:pPr marL="739775" indent="-739775"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Assessment of clinical condition according to the risk score and adequate transfusions/</a:t>
            </a:r>
            <a:r>
              <a:rPr lang="en-US" dirty="0" err="1" smtClean="0">
                <a:solidFill>
                  <a:schemeClr val="tx1"/>
                </a:solidFill>
              </a:rPr>
              <a:t>chelation</a:t>
            </a:r>
            <a:r>
              <a:rPr lang="en-US" dirty="0" smtClean="0">
                <a:solidFill>
                  <a:schemeClr val="tx1"/>
                </a:solidFill>
              </a:rPr>
              <a:t> regimen are the major issues to be evaluated before deciding to perform HSCT.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Recent reports on matched sibling donor HSCT in children and adults with </a:t>
            </a:r>
            <a:r>
              <a:rPr lang="en-US" sz="2800" dirty="0" err="1" smtClean="0">
                <a:solidFill>
                  <a:srgbClr val="00B050"/>
                </a:solidFill>
              </a:rPr>
              <a:t>thalassaemia</a:t>
            </a:r>
            <a:r>
              <a:rPr lang="en-US" sz="2800" dirty="0" smtClean="0">
                <a:solidFill>
                  <a:srgbClr val="00B050"/>
                </a:solidFill>
              </a:rPr>
              <a:t> major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273"/>
          <a:stretch>
            <a:fillRect/>
          </a:stretch>
        </p:blipFill>
        <p:spPr bwMode="auto">
          <a:xfrm>
            <a:off x="1600200" y="1066800"/>
            <a:ext cx="6143625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otched Right Arrow 6"/>
          <p:cNvSpPr/>
          <p:nvPr/>
        </p:nvSpPr>
        <p:spPr>
          <a:xfrm>
            <a:off x="1219200" y="2514601"/>
            <a:ext cx="357188" cy="1428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1219200" y="1600201"/>
            <a:ext cx="357188" cy="1428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9572"/>
            <a:ext cx="8686800" cy="861774"/>
          </a:xfrm>
        </p:spPr>
        <p:txBody>
          <a:bodyPr wrap="square" tIns="0" bIns="0">
            <a:spAutoFit/>
          </a:bodyPr>
          <a:lstStyle/>
          <a:p>
            <a:r>
              <a:rPr lang="en-US" sz="2800" b="1" kern="1700" spc="80" dirty="0" smtClean="0">
                <a:solidFill>
                  <a:srgbClr val="00B050"/>
                </a:solidFill>
              </a:rPr>
              <a:t>Use of donors other than an HLA matched </a:t>
            </a:r>
            <a:r>
              <a:rPr lang="en-US" sz="2800" b="1" kern="1700" dirty="0" smtClean="0">
                <a:solidFill>
                  <a:srgbClr val="00B050"/>
                </a:solidFill>
              </a:rPr>
              <a:t>sibling</a:t>
            </a:r>
            <a:endParaRPr lang="en-US" sz="2800" b="1" kern="17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5237"/>
            <a:ext cx="8686800" cy="4525963"/>
          </a:xfrm>
        </p:spPr>
        <p:txBody>
          <a:bodyPr>
            <a:normAutofit lnSpcReduction="10000"/>
          </a:bodyPr>
          <a:lstStyle/>
          <a:p>
            <a:pPr marL="566738" indent="-566738" algn="just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HSCT from an HLA-mismatched family member in TM should still be considered an experimental approach and has to be conducted in the context of well-designed controlled trials.</a:t>
            </a:r>
          </a:p>
          <a:p>
            <a:pPr marL="566738" indent="-566738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HLA typing of  the entire family is advisable. HSCT from an HLA-</a:t>
            </a:r>
            <a:r>
              <a:rPr lang="en-US" dirty="0" err="1" smtClean="0">
                <a:solidFill>
                  <a:schemeClr val="tx1"/>
                </a:solidFill>
              </a:rPr>
              <a:t>phenotypically</a:t>
            </a:r>
            <a:r>
              <a:rPr lang="en-US" dirty="0" smtClean="0">
                <a:solidFill>
                  <a:schemeClr val="tx1"/>
                </a:solidFill>
              </a:rPr>
              <a:t>-identical donor is an option to be performed in expert centers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6868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Matched unrelated donors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525963"/>
          </a:xfrm>
        </p:spPr>
        <p:txBody>
          <a:bodyPr>
            <a:normAutofit fontScale="92500"/>
          </a:bodyPr>
          <a:lstStyle/>
          <a:p>
            <a:pPr marL="793750" indent="-736600" algn="just">
              <a:buClr>
                <a:schemeClr val="tx1"/>
              </a:buClr>
              <a:buSzPct val="97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If a well-matched UD is available, </a:t>
            </a:r>
            <a:r>
              <a:rPr lang="en-US" dirty="0" err="1" smtClean="0">
                <a:solidFill>
                  <a:schemeClr val="tx1"/>
                </a:solidFill>
              </a:rPr>
              <a:t>allogeneic</a:t>
            </a:r>
            <a:r>
              <a:rPr lang="en-US" dirty="0" smtClean="0">
                <a:solidFill>
                  <a:schemeClr val="tx1"/>
                </a:solidFill>
              </a:rPr>
              <a:t> HSCT is a suitable option for a child with life-long control of iron overload and absence of iron-related tissue complications.</a:t>
            </a:r>
          </a:p>
          <a:p>
            <a:pPr marL="793750" indent="-736600" algn="just">
              <a:buClr>
                <a:schemeClr val="tx1"/>
              </a:buClr>
              <a:buSzPct val="97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The UD must be selected using high-resolution molecular typing for both HLA class I and II loci, and according to stringent criteria of compatibility with the recipient.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35814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Introduction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Despite the remarkable improvements in medical therapy for </a:t>
            </a:r>
            <a:r>
              <a:rPr lang="en-US" dirty="0" err="1" smtClean="0">
                <a:solidFill>
                  <a:schemeClr val="tx1"/>
                </a:solidFill>
              </a:rPr>
              <a:t>haemoglobinopathies</a:t>
            </a:r>
            <a:r>
              <a:rPr lang="en-US" dirty="0" smtClean="0">
                <a:solidFill>
                  <a:schemeClr val="tx1"/>
                </a:solidFill>
              </a:rPr>
              <a:t>, hematopoietic stem cell transplantation (HSCT) still remains the only available curative approach.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4" y="36648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Unrelated cord blood transplantation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82000" cy="4525963"/>
          </a:xfrm>
        </p:spPr>
        <p:txBody>
          <a:bodyPr/>
          <a:lstStyle/>
          <a:p>
            <a:pPr marL="561975" indent="-503238" algn="just">
              <a:buClrTx/>
              <a:buSzPct val="88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Unrelated cord blood transplantation must be performed in the context of well-controlled clinical trials in centers with specific UCBT programs.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95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Transplant management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sz="3100" dirty="0" smtClean="0">
                <a:solidFill>
                  <a:srgbClr val="00B050"/>
                </a:solidFill>
              </a:rPr>
              <a:t>Conditioning regimen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8" indent="-508000" algn="just"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MAC without irradiation should always be used for standard transplantation.</a:t>
            </a:r>
          </a:p>
          <a:p>
            <a:pPr marL="566738" indent="-508000" algn="just"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Reduced toxicity regimens are under investigation and are to be used in the context of clinical trials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Desktop 18-09-2014\download (1)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4354284"/>
          <a:ext cx="8305800" cy="1524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05800"/>
              </a:tblGrid>
              <a:tr h="1524000">
                <a:tc>
                  <a:txBody>
                    <a:bodyPr/>
                    <a:lstStyle/>
                    <a:p>
                      <a:pPr algn="just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sequential administration of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hydroxyurea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followed by PTIS and subsequently an RTC regimen of Flu, Bu, and ATG, paired with a relatively high number of hematopoietic progenitor cells (on average &gt; 5×10</a:t>
                      </a:r>
                      <a:r>
                        <a:rPr lang="en-US" sz="1800" b="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CD34</a:t>
                      </a:r>
                      <a:r>
                        <a:rPr lang="en-US" sz="1800" b="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cells/kg of recipient weight), has been demonstrated to result in a high level of safety and durable engraftment in this group of patients with high-risk class 3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thalassemia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6096000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PTIS</a:t>
            </a:r>
            <a:r>
              <a:rPr lang="en-US" sz="1400" dirty="0" smtClean="0"/>
              <a:t>- Sequential Pharmacological </a:t>
            </a:r>
            <a:r>
              <a:rPr lang="en-US" sz="1400" dirty="0" err="1" smtClean="0"/>
              <a:t>Pretransplantation</a:t>
            </a:r>
            <a:r>
              <a:rPr lang="en-US" sz="1400" dirty="0" smtClean="0"/>
              <a:t> </a:t>
            </a:r>
            <a:r>
              <a:rPr lang="en-US" sz="1400" dirty="0" err="1" smtClean="0"/>
              <a:t>Immunosuppression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838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Novel Approach for High Risk Class 3 Patients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/>
          <a:lstStyle/>
          <a:p>
            <a:pPr>
              <a:buClr>
                <a:schemeClr val="tx1"/>
              </a:buClr>
              <a:buSzPct val="76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Pre transplant management</a:t>
            </a:r>
          </a:p>
          <a:p>
            <a:pPr lvl="1">
              <a:buClr>
                <a:schemeClr val="tx1"/>
              </a:buClr>
              <a:buSzPct val="76000"/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</a:rPr>
              <a:t>Hypertransfusion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chelation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hydroxyurea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76000"/>
              <a:buFont typeface="Wingdings" pitchFamily="2" charset="2"/>
              <a:buChar char="Ø"/>
            </a:pPr>
            <a:r>
              <a:rPr lang="fr-FR" dirty="0" err="1" smtClean="0">
                <a:solidFill>
                  <a:schemeClr val="tx1"/>
                </a:solidFill>
              </a:rPr>
              <a:t>Pretransplant</a:t>
            </a:r>
            <a:r>
              <a:rPr lang="fr-FR" dirty="0" smtClean="0">
                <a:solidFill>
                  <a:schemeClr val="tx1"/>
                </a:solidFill>
              </a:rPr>
              <a:t> immunosuppression (PTIS)</a:t>
            </a:r>
          </a:p>
          <a:p>
            <a:pPr lvl="1">
              <a:buClr>
                <a:schemeClr val="tx1"/>
              </a:buClr>
              <a:buSzPct val="76000"/>
              <a:buFont typeface="Wingdings" pitchFamily="2" charset="2"/>
              <a:buChar char="Ø"/>
            </a:pPr>
            <a:r>
              <a:rPr lang="fr-FR" dirty="0" err="1" smtClean="0">
                <a:solidFill>
                  <a:schemeClr val="tx1"/>
                </a:solidFill>
              </a:rPr>
              <a:t>Flu</a:t>
            </a:r>
            <a:r>
              <a:rPr lang="fr-FR" dirty="0" smtClean="0">
                <a:solidFill>
                  <a:schemeClr val="tx1"/>
                </a:solidFill>
              </a:rPr>
              <a:t> + </a:t>
            </a:r>
            <a:r>
              <a:rPr lang="fr-FR" dirty="0" err="1" smtClean="0">
                <a:solidFill>
                  <a:schemeClr val="tx1"/>
                </a:solidFill>
              </a:rPr>
              <a:t>Dex</a:t>
            </a:r>
            <a:r>
              <a:rPr lang="fr-FR" dirty="0" smtClean="0">
                <a:solidFill>
                  <a:schemeClr val="tx1"/>
                </a:solidFill>
              </a:rPr>
              <a:t> (2 cycles)</a:t>
            </a:r>
          </a:p>
          <a:p>
            <a:pPr>
              <a:buClr>
                <a:schemeClr val="tx1"/>
              </a:buClr>
              <a:buSzPct val="76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Conditioning regimen</a:t>
            </a:r>
          </a:p>
          <a:p>
            <a:pPr lvl="1">
              <a:buClr>
                <a:schemeClr val="tx1"/>
              </a:buClr>
              <a:buSzPct val="76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Bu + Flu + ATG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Pre-transplant </a:t>
            </a:r>
            <a:r>
              <a:rPr lang="en-US" sz="3600" b="1" dirty="0" err="1" smtClean="0">
                <a:solidFill>
                  <a:srgbClr val="00B050"/>
                </a:solidFill>
              </a:rPr>
              <a:t>Immunosuppression</a:t>
            </a:r>
            <a:r>
              <a:rPr lang="en-US" sz="3600" b="1" dirty="0" smtClean="0">
                <a:solidFill>
                  <a:srgbClr val="00B050"/>
                </a:solidFill>
              </a:rPr>
              <a:t> (PTIS)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Tx/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</a:rPr>
              <a:t>Fludarabine</a:t>
            </a:r>
            <a:r>
              <a:rPr lang="en-US" dirty="0" smtClean="0">
                <a:solidFill>
                  <a:schemeClr val="tx1"/>
                </a:solidFill>
              </a:rPr>
              <a:t> 40 mg/m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x 5 days</a:t>
            </a:r>
          </a:p>
          <a:p>
            <a:pPr lvl="0">
              <a:buClrTx/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</a:rPr>
              <a:t>Dexamethasone</a:t>
            </a:r>
            <a:r>
              <a:rPr lang="en-US" dirty="0" smtClean="0">
                <a:solidFill>
                  <a:schemeClr val="tx1"/>
                </a:solidFill>
              </a:rPr>
              <a:t> 25 mg/m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x 5 days</a:t>
            </a:r>
          </a:p>
          <a:p>
            <a:pPr lvl="0">
              <a:buClrTx/>
              <a:buNone/>
            </a:pPr>
            <a:r>
              <a:rPr lang="en-US" dirty="0" smtClean="0">
                <a:solidFill>
                  <a:schemeClr val="tx1"/>
                </a:solidFill>
              </a:rPr>
              <a:t>    1-2 cycles; 28-day cycle </a:t>
            </a:r>
          </a:p>
          <a:p>
            <a:pPr lvl="0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PTIS is given prior to conditioning regimen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054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Conditioning Regimen for High Risk Class 3 Patients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71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Past</a:t>
            </a:r>
          </a:p>
          <a:p>
            <a:pPr lvl="1">
              <a:buClr>
                <a:schemeClr val="tx1"/>
              </a:buClr>
              <a:buSzPct val="71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Combination of </a:t>
            </a:r>
            <a:r>
              <a:rPr lang="en-US" dirty="0" err="1" smtClean="0">
                <a:solidFill>
                  <a:schemeClr val="tx1"/>
                </a:solidFill>
              </a:rPr>
              <a:t>cyclophosphamide</a:t>
            </a:r>
            <a:r>
              <a:rPr lang="en-US" dirty="0" smtClean="0">
                <a:solidFill>
                  <a:schemeClr val="tx1"/>
                </a:solidFill>
              </a:rPr>
              <a:t> &amp; </a:t>
            </a:r>
            <a:r>
              <a:rPr lang="en-US" dirty="0" err="1" smtClean="0">
                <a:solidFill>
                  <a:schemeClr val="tx1"/>
                </a:solidFill>
              </a:rPr>
              <a:t>busulfan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SzPct val="71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Too much </a:t>
            </a:r>
            <a:r>
              <a:rPr lang="en-US" dirty="0" err="1" smtClean="0">
                <a:solidFill>
                  <a:schemeClr val="tx1"/>
                </a:solidFill>
              </a:rPr>
              <a:t>alkylating</a:t>
            </a:r>
            <a:r>
              <a:rPr lang="en-US" dirty="0" smtClean="0">
                <a:solidFill>
                  <a:schemeClr val="tx1"/>
                </a:solidFill>
              </a:rPr>
              <a:t> agent regimen</a:t>
            </a:r>
          </a:p>
          <a:p>
            <a:pPr lvl="2">
              <a:buClr>
                <a:schemeClr val="tx1"/>
              </a:buClr>
              <a:buSzPct val="71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Too toxic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2" y="366486"/>
            <a:ext cx="8643258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Novel RTC Regimen and GVHD Prophylaxis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1975" lvl="0" indent="-446088"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</a:rPr>
              <a:t>Fludarabine</a:t>
            </a:r>
            <a:r>
              <a:rPr lang="en-US" dirty="0" smtClean="0">
                <a:solidFill>
                  <a:schemeClr val="tx1"/>
                </a:solidFill>
              </a:rPr>
              <a:t> 35 mg/m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; d-9,-8,-7,-6,-5,-4</a:t>
            </a:r>
          </a:p>
          <a:p>
            <a:pPr marL="561975" lvl="0" indent="-446088"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</a:rPr>
              <a:t>Busulfan</a:t>
            </a:r>
            <a:r>
              <a:rPr lang="en-US" dirty="0" smtClean="0">
                <a:solidFill>
                  <a:schemeClr val="tx1"/>
                </a:solidFill>
              </a:rPr>
              <a:t> 130 mg/m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; d-9,-8,-7,-6</a:t>
            </a:r>
          </a:p>
          <a:p>
            <a:pPr marL="561975" lvl="0" indent="-446088"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ATG  1.5 mg/kg; d-3,-2,-1</a:t>
            </a:r>
          </a:p>
          <a:p>
            <a:pPr marL="561975" lvl="0" indent="-446088"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CSA or </a:t>
            </a:r>
            <a:r>
              <a:rPr lang="en-US" dirty="0" err="1" smtClean="0">
                <a:solidFill>
                  <a:schemeClr val="tx1"/>
                </a:solidFill>
              </a:rPr>
              <a:t>Tacrolimus</a:t>
            </a:r>
            <a:r>
              <a:rPr lang="en-US" dirty="0" smtClean="0">
                <a:solidFill>
                  <a:schemeClr val="tx1"/>
                </a:solidFill>
              </a:rPr>
              <a:t> and MMF (60 days) (GVHD Prophylaxis)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MAC Regimens and GVHD Prophylaxis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4525963"/>
          </a:xfrm>
        </p:spPr>
        <p:txBody>
          <a:bodyPr>
            <a:normAutofit/>
          </a:bodyPr>
          <a:lstStyle/>
          <a:p>
            <a:pPr lvl="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tx1"/>
                </a:solidFill>
              </a:rPr>
              <a:t>R</a:t>
            </a:r>
            <a:r>
              <a:rPr lang="en-US" sz="2800" dirty="0" smtClean="0">
                <a:solidFill>
                  <a:schemeClr val="tx1"/>
                </a:solidFill>
              </a:rPr>
              <a:t>elated donor and age &lt; 10 yrs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514350"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MAC regimen:</a:t>
            </a:r>
          </a:p>
          <a:p>
            <a:pPr marL="514350" lvl="2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500" dirty="0" err="1" smtClean="0">
                <a:solidFill>
                  <a:schemeClr val="tx1"/>
                </a:solidFill>
              </a:rPr>
              <a:t>Cyclo</a:t>
            </a:r>
            <a:r>
              <a:rPr lang="en-US" sz="1500" dirty="0" smtClean="0">
                <a:solidFill>
                  <a:schemeClr val="tx1"/>
                </a:solidFill>
              </a:rPr>
              <a:t> 50 mg/kg infused daily for 4 days (day -5 to day -2)</a:t>
            </a:r>
          </a:p>
          <a:p>
            <a:pPr marL="514350" lvl="2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Bu 1 mg/kg taken orally or .95 to 1.2 mg/kg </a:t>
            </a:r>
            <a:r>
              <a:rPr lang="en-US" sz="1500" dirty="0" err="1" smtClean="0">
                <a:solidFill>
                  <a:schemeClr val="tx1"/>
                </a:solidFill>
              </a:rPr>
              <a:t>i.v</a:t>
            </a:r>
            <a:r>
              <a:rPr lang="en-US" sz="1500" dirty="0" smtClean="0">
                <a:solidFill>
                  <a:schemeClr val="tx1"/>
                </a:solidFill>
              </a:rPr>
              <a:t>. every 6 hours for 4 days (day -9 to day -6)</a:t>
            </a:r>
          </a:p>
          <a:p>
            <a:pPr marL="514350" lvl="2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CSA + MTX (GVHD Prophylaxis)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tx1"/>
                </a:solidFill>
              </a:rPr>
              <a:t>Unrelated group and &lt; 10 yrs</a:t>
            </a:r>
          </a:p>
          <a:p>
            <a:pPr marL="514350" lvl="1" indent="-22225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MAC regimen:</a:t>
            </a:r>
          </a:p>
          <a:p>
            <a:pPr marL="514350" lvl="2" indent="-2222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500" dirty="0" err="1" smtClean="0">
                <a:solidFill>
                  <a:schemeClr val="tx1"/>
                </a:solidFill>
              </a:rPr>
              <a:t>Cyclo</a:t>
            </a:r>
            <a:r>
              <a:rPr lang="en-US" sz="1500" dirty="0" smtClean="0">
                <a:solidFill>
                  <a:schemeClr val="tx1"/>
                </a:solidFill>
              </a:rPr>
              <a:t> 50 mg/kg for 4 days (day -9 to day -6),</a:t>
            </a:r>
          </a:p>
          <a:p>
            <a:pPr marL="514350" lvl="2" indent="-2222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Bu (the same dose as previously mentioned) for 4 days (day -15 to day -12)</a:t>
            </a:r>
          </a:p>
          <a:p>
            <a:pPr marL="514350" lvl="2" indent="-2222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Flu 30 mg/m</a:t>
            </a:r>
            <a:r>
              <a:rPr lang="en-US" sz="1500" baseline="30000" dirty="0" smtClean="0">
                <a:solidFill>
                  <a:schemeClr val="tx1"/>
                </a:solidFill>
              </a:rPr>
              <a:t>2</a:t>
            </a:r>
            <a:r>
              <a:rPr lang="en-US" sz="1500" dirty="0" smtClean="0">
                <a:solidFill>
                  <a:schemeClr val="tx1"/>
                </a:solidFill>
              </a:rPr>
              <a:t>/day </a:t>
            </a:r>
            <a:r>
              <a:rPr lang="en-US" sz="1500" dirty="0" err="1" smtClean="0">
                <a:solidFill>
                  <a:schemeClr val="tx1"/>
                </a:solidFill>
              </a:rPr>
              <a:t>i.v</a:t>
            </a:r>
            <a:r>
              <a:rPr lang="en-US" sz="1500" dirty="0" smtClean="0">
                <a:solidFill>
                  <a:schemeClr val="tx1"/>
                </a:solidFill>
              </a:rPr>
              <a:t>. was given once daily for 6 days (day -15 to day -10),</a:t>
            </a:r>
          </a:p>
          <a:p>
            <a:pPr marL="514350" lvl="2" indent="-2222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500" kern="1150" dirty="0" err="1" smtClean="0">
                <a:solidFill>
                  <a:schemeClr val="tx1"/>
                </a:solidFill>
              </a:rPr>
              <a:t>Antilymphocyte</a:t>
            </a:r>
            <a:r>
              <a:rPr lang="en-US" sz="1500" kern="1150" dirty="0" smtClean="0">
                <a:solidFill>
                  <a:schemeClr val="tx1"/>
                </a:solidFill>
              </a:rPr>
              <a:t> globulin 10 mg/kg/day was infused daily for 4 days (day -5 to day -2).</a:t>
            </a:r>
          </a:p>
          <a:p>
            <a:pPr marL="514350" lvl="2" indent="-2222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500" dirty="0" err="1" smtClean="0">
                <a:solidFill>
                  <a:schemeClr val="tx1"/>
                </a:solidFill>
              </a:rPr>
              <a:t>Tacrolimus</a:t>
            </a:r>
            <a:r>
              <a:rPr lang="en-US" sz="1500" dirty="0" smtClean="0">
                <a:solidFill>
                  <a:schemeClr val="tx1"/>
                </a:solidFill>
              </a:rPr>
              <a:t>+ MTX (GVHD Prophylaxis) </a:t>
            </a:r>
            <a:endParaRPr lang="en-US" sz="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MAC </a:t>
            </a:r>
            <a:r>
              <a:rPr lang="en-US" b="1" dirty="0" err="1" smtClean="0">
                <a:solidFill>
                  <a:srgbClr val="00B050"/>
                </a:solidFill>
              </a:rPr>
              <a:t>vs</a:t>
            </a:r>
            <a:r>
              <a:rPr lang="en-US" b="1" dirty="0" smtClean="0">
                <a:solidFill>
                  <a:srgbClr val="00B050"/>
                </a:solidFill>
              </a:rPr>
              <a:t> Novel RTC </a:t>
            </a:r>
            <a:br>
              <a:rPr lang="en-US" b="1" dirty="0" smtClean="0">
                <a:solidFill>
                  <a:srgbClr val="00B050"/>
                </a:solidFill>
              </a:rPr>
            </a:br>
            <a:endParaRPr lang="en-US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966976"/>
          <a:ext cx="8534399" cy="5586224"/>
        </p:xfrm>
        <a:graphic>
          <a:graphicData uri="http://schemas.openxmlformats.org/drawingml/2006/table">
            <a:tbl>
              <a:tblPr/>
              <a:tblGrid>
                <a:gridCol w="4948519"/>
                <a:gridCol w="1792940"/>
                <a:gridCol w="1792940"/>
              </a:tblGrid>
              <a:tr h="1603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Times New Roman"/>
                        </a:rPr>
                        <a:t>Characteristics</a:t>
                      </a: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latin typeface="Times New Roman"/>
                          <a:ea typeface="Times New Roman"/>
                        </a:rPr>
                        <a:t>Mac Regimen</a:t>
                      </a: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latin typeface="Times New Roman"/>
                          <a:ea typeface="Times New Roman"/>
                        </a:rPr>
                        <a:t>RTC Regimen</a:t>
                      </a:r>
                      <a:endParaRPr lang="en-US" sz="1050" dirty="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No. of patients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76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Age at transplantation, median (range).y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8(2-10)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17(10-20)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Male/Female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44/32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9/13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</a:rPr>
                        <a:t>Type of Thalassaemia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80652">
                <a:tc>
                  <a:txBody>
                    <a:bodyPr/>
                    <a:lstStyle/>
                    <a:p>
                      <a:pPr marL="0" marR="0" indent="15430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Homozygous 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thalassemia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  <a:p>
                      <a:pPr marL="0" marR="0" indent="15430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Thalassaemia/hemoglobin E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59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</a:rPr>
                        <a:t>Source of stem cells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1657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Bone marrow/peripheral blood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64/12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1/21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</a:rPr>
                        <a:t>HLA matching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13716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</a:rPr>
                        <a:t>Related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26860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6/6 HLA antigen match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26860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5/6 HLA antigen match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14859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</a:rPr>
                        <a:t>Unrelated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2800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6/6 Allele match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2800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5/6 Allele match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2800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4/6 Allele match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3789">
                <a:tc>
                  <a:txBody>
                    <a:bodyPr/>
                    <a:lstStyle/>
                    <a:p>
                      <a:pPr marL="0" marR="0" indent="2800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8/8 Allele match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2800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7/8 Allele match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</a:rPr>
                        <a:t>GVHD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Acute, grade II-IV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18(22%)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5(23%)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Acute, grade III-IV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5(6%)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3(13%)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Chronic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8(10%)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4(18%)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Extensive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4(5%)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1(4%)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</a:rPr>
                        <a:t>Procedure-</a:t>
                      </a:r>
                      <a:r>
                        <a:rPr lang="en-US" sz="900" b="1" dirty="0" err="1">
                          <a:latin typeface="Times New Roman"/>
                          <a:ea typeface="Times New Roman"/>
                        </a:rPr>
                        <a:t>releated</a:t>
                      </a:r>
                      <a:r>
                        <a:rPr lang="en-US" sz="900" b="1" dirty="0">
                          <a:latin typeface="Times New Roman"/>
                          <a:ea typeface="Times New Roman"/>
                        </a:rPr>
                        <a:t> complications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Hemorrhagic cystitis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6(7%)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1(4%)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Herpes zoster infection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3(4%)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2(8%)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Cytomegalovirus infection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2(2%)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1(4%)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Sepsis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4(5%)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Autoimmune hemolytic anemia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1(1%)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Seizure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3(4%)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5(6%)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2(8%)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</a:rPr>
                        <a:t>Causes of death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</a:rPr>
                        <a:t>5(7%)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</a:rPr>
                        <a:t>2(9%)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17716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Graft failure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17716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Bleeding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17716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Viral infections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17716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Fungal infection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 indent="17716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Accident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Follow-up, median(range),mo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114 (11.5-262)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36(5-88)</a:t>
                      </a: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24200" y="609600"/>
            <a:ext cx="2487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Patients Characteristics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6868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Study Population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860925"/>
          </a:xfrm>
        </p:spPr>
        <p:txBody>
          <a:bodyPr>
            <a:normAutofit/>
          </a:bodyPr>
          <a:lstStyle/>
          <a:p>
            <a:pPr marL="508000" indent="-508000" algn="just">
              <a:buClr>
                <a:schemeClr val="tx1"/>
              </a:buClr>
              <a:buSzPct val="66000"/>
              <a:buFont typeface="Wingdings" pitchFamily="2" charset="2"/>
              <a:buChar char="q"/>
              <a:tabLst>
                <a:tab pos="4064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120 </a:t>
            </a:r>
            <a:r>
              <a:rPr lang="en-US" sz="2800" dirty="0" err="1" smtClean="0">
                <a:solidFill>
                  <a:schemeClr val="tx1"/>
                </a:solidFill>
              </a:rPr>
              <a:t>thalassemia</a:t>
            </a:r>
            <a:r>
              <a:rPr lang="en-US" sz="2800" dirty="0" smtClean="0">
                <a:solidFill>
                  <a:schemeClr val="tx1"/>
                </a:solidFill>
              </a:rPr>
              <a:t> patients undergoing HSCT; 1989 – mid 2014 (Current number 140 pts)</a:t>
            </a:r>
          </a:p>
          <a:p>
            <a:pPr marL="508000" indent="-508000" algn="just">
              <a:buClr>
                <a:schemeClr val="tx1"/>
              </a:buClr>
              <a:buSzPct val="66000"/>
              <a:buFont typeface="Wingdings" pitchFamily="2" charset="2"/>
              <a:buChar char="q"/>
              <a:tabLst>
                <a:tab pos="4064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Exclude cord blood transplant n = 7</a:t>
            </a:r>
          </a:p>
          <a:p>
            <a:pPr marL="508000" indent="-508000" algn="just">
              <a:buClr>
                <a:schemeClr val="tx1"/>
              </a:buClr>
              <a:buSzPct val="66000"/>
              <a:buFont typeface="Wingdings" pitchFamily="2" charset="2"/>
              <a:buChar char="q"/>
              <a:tabLst>
                <a:tab pos="4064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Exclude previous RTC transplant n = 8 (Am J </a:t>
            </a:r>
            <a:r>
              <a:rPr lang="en-US" sz="2800" dirty="0" err="1" smtClean="0">
                <a:solidFill>
                  <a:schemeClr val="tx1"/>
                </a:solidFill>
              </a:rPr>
              <a:t>Hematol</a:t>
            </a:r>
            <a:r>
              <a:rPr lang="en-US" sz="2800" dirty="0" smtClean="0">
                <a:solidFill>
                  <a:schemeClr val="tx1"/>
                </a:solidFill>
              </a:rPr>
              <a:t>; 2007)</a:t>
            </a:r>
          </a:p>
          <a:p>
            <a:pPr marL="508000" indent="-508000" algn="just">
              <a:buClr>
                <a:schemeClr val="tx1"/>
              </a:buClr>
              <a:buSzPct val="66000"/>
              <a:buFont typeface="Wingdings" pitchFamily="2" charset="2"/>
              <a:buChar char="q"/>
              <a:tabLst>
                <a:tab pos="4064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Exclude </a:t>
            </a:r>
            <a:r>
              <a:rPr lang="en-US" sz="2800" dirty="0" err="1" smtClean="0">
                <a:solidFill>
                  <a:schemeClr val="tx1"/>
                </a:solidFill>
              </a:rPr>
              <a:t>haploidentical</a:t>
            </a:r>
            <a:r>
              <a:rPr lang="en-US" sz="2800" dirty="0" smtClean="0">
                <a:solidFill>
                  <a:schemeClr val="tx1"/>
                </a:solidFill>
              </a:rPr>
              <a:t> transplant n = 7</a:t>
            </a:r>
          </a:p>
          <a:p>
            <a:pPr marL="508000" indent="-508000" algn="just">
              <a:buClr>
                <a:schemeClr val="tx1"/>
              </a:buClr>
              <a:buSzPct val="66000"/>
              <a:buFont typeface="Wingdings" pitchFamily="2" charset="2"/>
              <a:buChar char="q"/>
              <a:tabLst>
                <a:tab pos="4064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Final number of patients n = 98 patients</a:t>
            </a:r>
          </a:p>
          <a:p>
            <a:pPr marL="508000" indent="-508000" algn="just">
              <a:buClr>
                <a:schemeClr val="tx1"/>
              </a:buClr>
              <a:buSzPct val="66000"/>
              <a:buFont typeface="Wingdings" pitchFamily="2" charset="2"/>
              <a:buChar char="q"/>
              <a:tabLst>
                <a:tab pos="4064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Related n = 65; Unrelated n = 33</a:t>
            </a:r>
          </a:p>
          <a:p>
            <a:pPr marL="508000" indent="-508000" algn="just">
              <a:buClr>
                <a:schemeClr val="tx1"/>
              </a:buClr>
              <a:buSzPct val="66000"/>
              <a:buFont typeface="Wingdings" pitchFamily="2" charset="2"/>
              <a:buChar char="q"/>
              <a:tabLst>
                <a:tab pos="4064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MAC n = 76; Novel RTC n = 22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537" y="228600"/>
            <a:ext cx="7511064" cy="6378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6868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Patient Characteristics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65237"/>
            <a:ext cx="8686800" cy="4525963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MAC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Related n= 50 , Unrelated n=26 (34%)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Mismatched HLA (1 Ag or 1 Allele) 12/76 (15%)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Novel RTC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Related n=15 , Unrelated n=7 (32%)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Mismatched HLA (1 Ag or 1 Allele) 5/22 (22%)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All received BM or PBSC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2" y="326574"/>
            <a:ext cx="86868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Novel RTC Group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686800" cy="4525963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22 patients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2 out of 22 had second HSCT and 1 had third HSCT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Age; median = 16 (10-21) y/o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Male 8; Female 14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</a:rPr>
              <a:t>Splenectomy</a:t>
            </a:r>
            <a:r>
              <a:rPr lang="en-US" dirty="0" smtClean="0">
                <a:solidFill>
                  <a:schemeClr val="tx1"/>
                </a:solidFill>
              </a:rPr>
              <a:t> = 7 (Referral hospital)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All patients had liver &gt; 5 cm below costal margin.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</a:rPr>
              <a:t>Ferritin</a:t>
            </a:r>
            <a:r>
              <a:rPr lang="en-US" dirty="0" smtClean="0">
                <a:solidFill>
                  <a:schemeClr val="tx1"/>
                </a:solidFill>
              </a:rPr>
              <a:t> level; median = 3100 (869-8350) </a:t>
            </a:r>
            <a:r>
              <a:rPr lang="en-US" dirty="0" err="1" smtClean="0">
                <a:solidFill>
                  <a:schemeClr val="tx1"/>
                </a:solidFill>
              </a:rPr>
              <a:t>ng</a:t>
            </a:r>
            <a:r>
              <a:rPr lang="en-US" dirty="0" smtClean="0">
                <a:solidFill>
                  <a:schemeClr val="tx1"/>
                </a:solidFill>
              </a:rPr>
              <a:t>/Ml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</a:rPr>
              <a:t>Comorbidities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2 DM, 1 previous </a:t>
            </a:r>
            <a:r>
              <a:rPr lang="en-US" dirty="0" err="1" smtClean="0">
                <a:solidFill>
                  <a:schemeClr val="tx1"/>
                </a:solidFill>
              </a:rPr>
              <a:t>extramedullary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hemopoiesis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1 previous history of PHT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68" y="312060"/>
            <a:ext cx="86868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Novel RTC Group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30" y="1143000"/>
            <a:ext cx="8149770" cy="4525963"/>
          </a:xfrm>
        </p:spPr>
        <p:txBody>
          <a:bodyPr/>
          <a:lstStyle/>
          <a:p>
            <a:pPr lvl="0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21 patients received PBSC</a:t>
            </a:r>
          </a:p>
          <a:p>
            <a:pPr lvl="0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1 patient received BM</a:t>
            </a:r>
          </a:p>
          <a:p>
            <a:pPr lvl="0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Median CD34+ 9.4 (4.67-19.26) x10</a:t>
            </a:r>
            <a:r>
              <a:rPr lang="en-US" baseline="30000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 cells/kg</a:t>
            </a:r>
          </a:p>
          <a:p>
            <a:pPr lvl="0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MRD 13 MMRD 2 (DRB1)</a:t>
            </a:r>
          </a:p>
          <a:p>
            <a:pPr lvl="0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MUD 4 MMUD 2 (C) MMUD 1 (A)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12" y="341088"/>
            <a:ext cx="86868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Outcome of All 98 Patients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2117725"/>
          </a:xfrm>
        </p:spPr>
        <p:txBody>
          <a:bodyPr>
            <a:normAutofit/>
          </a:bodyPr>
          <a:lstStyle/>
          <a:p>
            <a:pPr marL="561975" indent="-503238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Overall survival = 94% (95%CI; 86.3%-97/1%)</a:t>
            </a:r>
          </a:p>
          <a:p>
            <a:pPr marL="561975" indent="-503238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Event free survival = 87% (95%CI; 76.6%-91.1%)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6920"/>
            <a:ext cx="8686800" cy="838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Survival Rates Related (n=65) and Unrelated (n=33) HSCT in </a:t>
            </a:r>
            <a:r>
              <a:rPr lang="en-US" b="1" dirty="0" err="1" smtClean="0">
                <a:solidFill>
                  <a:srgbClr val="00B050"/>
                </a:solidFill>
              </a:rPr>
              <a:t>Thalassemia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3400" y="1447800"/>
            <a:ext cx="8239125" cy="447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28" y="304800"/>
            <a:ext cx="8686800" cy="838200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</a:rPr>
              <a:t>MAC (n = 76) vs Novel RTC (n= 22)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9600" y="1371600"/>
            <a:ext cx="8008904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6637"/>
            <a:ext cx="8686800" cy="45259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Thirty-one patients received </a:t>
            </a:r>
            <a:r>
              <a:rPr lang="en-US" sz="2400" dirty="0" err="1" smtClean="0">
                <a:solidFill>
                  <a:schemeClr val="tx1"/>
                </a:solidFill>
              </a:rPr>
              <a:t>haplo</a:t>
            </a:r>
            <a:r>
              <a:rPr lang="en-US" sz="2400" dirty="0" smtClean="0">
                <a:solidFill>
                  <a:schemeClr val="tx1"/>
                </a:solidFill>
              </a:rPr>
              <a:t>-SCT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The patients’ median age was 10 years (range, 2–20 years)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Only 9 were younger than 7 years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4 patients had homozygous </a:t>
            </a:r>
            <a:r>
              <a:rPr lang="el-GR" sz="2400" dirty="0" smtClean="0">
                <a:solidFill>
                  <a:schemeClr val="tx1"/>
                </a:solidFill>
              </a:rPr>
              <a:t>β-</a:t>
            </a:r>
            <a:r>
              <a:rPr lang="en-US" sz="2400" dirty="0" err="1" smtClean="0">
                <a:solidFill>
                  <a:schemeClr val="tx1"/>
                </a:solidFill>
              </a:rPr>
              <a:t>thalassemia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27 had </a:t>
            </a:r>
            <a:r>
              <a:rPr lang="el-GR" sz="2400" dirty="0" smtClean="0">
                <a:solidFill>
                  <a:schemeClr val="tx1"/>
                </a:solidFill>
              </a:rPr>
              <a:t>β-</a:t>
            </a:r>
            <a:r>
              <a:rPr lang="en-US" sz="2400" dirty="0" err="1" smtClean="0">
                <a:solidFill>
                  <a:schemeClr val="tx1"/>
                </a:solidFill>
              </a:rPr>
              <a:t>thalassemia</a:t>
            </a:r>
            <a:r>
              <a:rPr lang="en-US" sz="2400" dirty="0" smtClean="0">
                <a:solidFill>
                  <a:schemeClr val="tx1"/>
                </a:solidFill>
              </a:rPr>
              <a:t>/hemoglobin E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</a:rPr>
              <a:t>Pretransplant</a:t>
            </a:r>
            <a:r>
              <a:rPr lang="en-US" sz="2400" dirty="0" smtClean="0">
                <a:solidFill>
                  <a:schemeClr val="tx1"/>
                </a:solidFill>
              </a:rPr>
              <a:t> immunosuppressive therapy (PTIS)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two courses </a:t>
            </a:r>
            <a:r>
              <a:rPr lang="en-US" sz="2400" dirty="0" err="1" smtClean="0">
                <a:solidFill>
                  <a:schemeClr val="tx1"/>
                </a:solidFill>
              </a:rPr>
              <a:t>fludarabine</a:t>
            </a:r>
            <a:r>
              <a:rPr lang="en-US" sz="2400" dirty="0" smtClean="0">
                <a:solidFill>
                  <a:schemeClr val="tx1"/>
                </a:solidFill>
              </a:rPr>
              <a:t> (Flu) and </a:t>
            </a:r>
            <a:r>
              <a:rPr lang="en-US" sz="2400" dirty="0" err="1" smtClean="0">
                <a:solidFill>
                  <a:schemeClr val="tx1"/>
                </a:solidFill>
              </a:rPr>
              <a:t>dexamethasone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Dxm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lvl="0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Conditioning regimen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rabbit </a:t>
            </a:r>
            <a:r>
              <a:rPr lang="en-US" dirty="0" err="1" smtClean="0">
                <a:solidFill>
                  <a:schemeClr val="tx1"/>
                </a:solidFill>
              </a:rPr>
              <a:t>antithymocyte</a:t>
            </a:r>
            <a:r>
              <a:rPr lang="en-US" dirty="0" smtClean="0">
                <a:solidFill>
                  <a:schemeClr val="tx1"/>
                </a:solidFill>
              </a:rPr>
              <a:t> globulin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IV Flu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IV Bu</a:t>
            </a:r>
          </a:p>
          <a:p>
            <a:pPr lvl="0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SCT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T-cell-replete PBPC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The median CD34+ cell dose was 11.6 × 10</a:t>
            </a:r>
            <a:r>
              <a:rPr lang="en-US" baseline="30000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 cells/kg body weight (range, 4.0–19.0 × 10</a:t>
            </a:r>
            <a:r>
              <a:rPr lang="en-US" baseline="30000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0">
              <a:buClrTx/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</a:rPr>
              <a:t>GvHD</a:t>
            </a:r>
            <a:r>
              <a:rPr lang="en-US" dirty="0" smtClean="0">
                <a:solidFill>
                  <a:schemeClr val="tx1"/>
                </a:solidFill>
              </a:rPr>
              <a:t> prophylaxis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</a:rPr>
              <a:t>cyclophosphamide</a:t>
            </a:r>
            <a:r>
              <a:rPr lang="en-US" dirty="0" smtClean="0">
                <a:solidFill>
                  <a:schemeClr val="tx1"/>
                </a:solidFill>
              </a:rPr>
              <a:t> (Cy) on days SCT +3 and +4 (post-Cy)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on day SCT +5 </a:t>
            </a:r>
            <a:r>
              <a:rPr lang="en-US" dirty="0" err="1" smtClean="0">
                <a:solidFill>
                  <a:schemeClr val="tx1"/>
                </a:solidFill>
              </a:rPr>
              <a:t>tacrolimus</a:t>
            </a:r>
            <a:r>
              <a:rPr lang="en-US" dirty="0" smtClean="0">
                <a:solidFill>
                  <a:schemeClr val="tx1"/>
                </a:solidFill>
              </a:rPr>
              <a:t> or </a:t>
            </a:r>
            <a:r>
              <a:rPr lang="en-US" dirty="0" err="1" smtClean="0">
                <a:solidFill>
                  <a:schemeClr val="tx1"/>
                </a:solidFill>
              </a:rPr>
              <a:t>sirolimus</a:t>
            </a:r>
            <a:r>
              <a:rPr lang="en-US" dirty="0" smtClean="0">
                <a:solidFill>
                  <a:schemeClr val="tx1"/>
                </a:solidFill>
              </a:rPr>
              <a:t> together with a short course of </a:t>
            </a:r>
            <a:r>
              <a:rPr lang="en-US" dirty="0" err="1" smtClean="0">
                <a:solidFill>
                  <a:schemeClr val="tx1"/>
                </a:solidFill>
              </a:rPr>
              <a:t>mycophenolate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mofetil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esktop 18-09-2014\IM00142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8038" y="1066800"/>
            <a:ext cx="44196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7" name="Picture 3" descr="D:\Desktop 18-09-2014\020140514002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4286569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48200" y="5638800"/>
          <a:ext cx="4343400" cy="37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Immunomegnetic</a:t>
                      </a:r>
                      <a:r>
                        <a:rPr lang="en-US" sz="1400" b="1" dirty="0" smtClean="0"/>
                        <a:t> cell separation- </a:t>
                      </a:r>
                      <a:r>
                        <a:rPr lang="en-US" sz="1400" b="1" dirty="0" err="1" smtClean="0"/>
                        <a:t>CliniMACS</a:t>
                      </a:r>
                      <a:r>
                        <a:rPr lang="en-US" sz="1400" b="1" dirty="0" smtClean="0"/>
                        <a:t> system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5638800"/>
          <a:ext cx="4267200" cy="37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Stem cell collection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543800" cy="6556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Overview of transplantation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Accepted and experimental transplantation approaches in </a:t>
            </a:r>
            <a:r>
              <a:rPr lang="en-US" b="1" dirty="0" err="1" smtClean="0">
                <a:solidFill>
                  <a:schemeClr val="tx1"/>
                </a:solidFill>
              </a:rPr>
              <a:t>thalassemia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2590799"/>
          <a:ext cx="7772400" cy="332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600"/>
                <a:gridCol w="29718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HLA identical sibling transplant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Accepted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153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HLA well matched unrelated donor transplant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Accepted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153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HLA identical sibling cord blood transplant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Accepted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153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HLA matched unrelated cord blood transplant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Experimental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2153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HLA mismatched related donor transplant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Experimental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6" y="355602"/>
            <a:ext cx="8686800" cy="8382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Cyclophosphamide</a:t>
            </a:r>
            <a:r>
              <a:rPr lang="en-US" b="1" dirty="0" smtClean="0">
                <a:solidFill>
                  <a:srgbClr val="00B050"/>
                </a:solidFill>
              </a:rPr>
              <a:t> post HSC Infusion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1219200"/>
            <a:ext cx="8412495" cy="4627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Thalassemia</a:t>
            </a:r>
            <a:r>
              <a:rPr lang="en-US" b="1" dirty="0" smtClean="0">
                <a:solidFill>
                  <a:srgbClr val="00B050"/>
                </a:solidFill>
              </a:rPr>
              <a:t> (Pre-) Transplant Platform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6" y="312060"/>
            <a:ext cx="86868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Results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525963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Twenty-nine patients engrafted with 100% donor </a:t>
            </a:r>
            <a:r>
              <a:rPr lang="en-US" dirty="0" err="1" smtClean="0">
                <a:solidFill>
                  <a:schemeClr val="tx1"/>
                </a:solidFill>
              </a:rPr>
              <a:t>chimerism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Two patients suffered primary graft failure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Median time to </a:t>
            </a:r>
            <a:r>
              <a:rPr lang="en-US" dirty="0" err="1" smtClean="0">
                <a:solidFill>
                  <a:schemeClr val="tx1"/>
                </a:solidFill>
              </a:rPr>
              <a:t>neutrophil</a:t>
            </a:r>
            <a:r>
              <a:rPr lang="en-US" dirty="0" smtClean="0">
                <a:solidFill>
                  <a:schemeClr val="tx1"/>
                </a:solidFill>
              </a:rPr>
              <a:t> engraftment was 14 days (range, 11–18 days)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Median time to platelet engraftment of 20 × 109/L was 30 days (range, 20–45 days)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Five patients developed mild to moderate, reversible </a:t>
            </a:r>
            <a:r>
              <a:rPr lang="en-US" dirty="0" err="1" smtClean="0">
                <a:solidFill>
                  <a:schemeClr val="tx1"/>
                </a:solidFill>
              </a:rPr>
              <a:t>veno</a:t>
            </a:r>
            <a:r>
              <a:rPr lang="en-US" dirty="0" smtClean="0">
                <a:solidFill>
                  <a:schemeClr val="tx1"/>
                </a:solidFill>
              </a:rPr>
              <a:t>-occlusive disease, while nine patients developed acute </a:t>
            </a:r>
            <a:r>
              <a:rPr lang="en-US" dirty="0" err="1" smtClean="0">
                <a:solidFill>
                  <a:schemeClr val="tx1"/>
                </a:solidFill>
              </a:rPr>
              <a:t>GvHD</a:t>
            </a:r>
            <a:r>
              <a:rPr lang="en-US" dirty="0" smtClean="0">
                <a:solidFill>
                  <a:schemeClr val="tx1"/>
                </a:solidFill>
              </a:rPr>
              <a:t> grade II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Only five patients developed limited-chronic </a:t>
            </a:r>
            <a:r>
              <a:rPr lang="en-US" dirty="0" err="1" smtClean="0">
                <a:solidFill>
                  <a:schemeClr val="tx1"/>
                </a:solidFill>
              </a:rPr>
              <a:t>GvHD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Projected overall and event-free survival rates at 2 years are 95% and 94%, respectively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Supportive care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257800"/>
          </a:xfrm>
        </p:spPr>
        <p:txBody>
          <a:bodyPr>
            <a:normAutofit fontScale="62500" lnSpcReduction="20000"/>
          </a:bodyPr>
          <a:lstStyle/>
          <a:p>
            <a:pPr algn="just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Antibacterial prophylaxis, together with an antifungal agent, starting on day SCT +5, and continued through the end of immunosuppressive medications</a:t>
            </a:r>
          </a:p>
          <a:p>
            <a:pPr algn="just">
              <a:buClrTx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Standard </a:t>
            </a:r>
            <a:r>
              <a:rPr lang="en-US" dirty="0" err="1" smtClean="0">
                <a:solidFill>
                  <a:schemeClr val="tx1"/>
                </a:solidFill>
              </a:rPr>
              <a:t>Pneumocystis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jiroveci</a:t>
            </a:r>
            <a:r>
              <a:rPr lang="en-US" dirty="0" smtClean="0">
                <a:solidFill>
                  <a:schemeClr val="tx1"/>
                </a:solidFill>
              </a:rPr>
              <a:t> and anti-HSV/VZV prophylaxis for 1 year.</a:t>
            </a:r>
          </a:p>
          <a:p>
            <a:pPr algn="just">
              <a:buClrTx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Patients were monitored for CMV, adenovirus and BK-virus reactivation through PCR measurement of viral copy numbers in plasma and urine</a:t>
            </a:r>
          </a:p>
          <a:p>
            <a:pPr algn="just">
              <a:buClrTx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Preemptive therapy with </a:t>
            </a:r>
            <a:r>
              <a:rPr lang="en-US" dirty="0" err="1" smtClean="0">
                <a:solidFill>
                  <a:schemeClr val="tx1"/>
                </a:solidFill>
              </a:rPr>
              <a:t>ganciclovir</a:t>
            </a:r>
            <a:r>
              <a:rPr lang="en-US" dirty="0" smtClean="0">
                <a:solidFill>
                  <a:schemeClr val="tx1"/>
                </a:solidFill>
              </a:rPr>
              <a:t> was initiated when CMV reactivation was detected and </a:t>
            </a:r>
            <a:r>
              <a:rPr lang="en-US" dirty="0" err="1" smtClean="0">
                <a:solidFill>
                  <a:schemeClr val="tx1"/>
                </a:solidFill>
              </a:rPr>
              <a:t>cidofovir</a:t>
            </a:r>
            <a:r>
              <a:rPr lang="en-US" dirty="0" smtClean="0">
                <a:solidFill>
                  <a:schemeClr val="tx1"/>
                </a:solidFill>
              </a:rPr>
              <a:t> was used when adenovirus or BK virus was detected in plasma, or in urine together with clinical symptoms of hemorrhagic cystitis. </a:t>
            </a:r>
          </a:p>
          <a:p>
            <a:pPr algn="just">
              <a:buClrTx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buClrTx/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</a:rPr>
              <a:t>Chimerism</a:t>
            </a:r>
            <a:r>
              <a:rPr lang="en-US" dirty="0" smtClean="0">
                <a:solidFill>
                  <a:schemeClr val="tx1"/>
                </a:solidFill>
              </a:rPr>
              <a:t> studies were performed on peripheral blood on the day of engraftment, then every 2 weeks till day SCT +100, monthly until 1 year post-transplantation and then every 3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Follow up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458200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First year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hematological and engraftment parameters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Infectious complications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graft versus host disease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Second year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appropriate immunization is necessary  if there is no graft versus host disease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Long-term follow up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iron overload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pubertal development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growth and endocrine deficiencies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4" y="351972"/>
            <a:ext cx="86868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Conclusion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525963"/>
          </a:xfrm>
        </p:spPr>
        <p:txBody>
          <a:bodyPr>
            <a:normAutofit/>
          </a:bodyPr>
          <a:lstStyle/>
          <a:p>
            <a:pPr algn="just">
              <a:buClrTx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Considering the combined costs of life-long blood transfusions, </a:t>
            </a:r>
            <a:r>
              <a:rPr lang="en-US" sz="2800" dirty="0" err="1" smtClean="0">
                <a:solidFill>
                  <a:schemeClr val="tx1"/>
                </a:solidFill>
              </a:rPr>
              <a:t>chelation</a:t>
            </a:r>
            <a:r>
              <a:rPr lang="en-US" sz="2800" dirty="0" smtClean="0">
                <a:solidFill>
                  <a:schemeClr val="tx1"/>
                </a:solidFill>
              </a:rPr>
              <a:t> and the management of complications, transplantation is certainly a cost-effective option if adequate expertise exist, even in developing countries.</a:t>
            </a:r>
          </a:p>
          <a:p>
            <a:pPr algn="just">
              <a:buClrTx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If in the future gene therapy could provide a cure, it needs to demonstrate at least equivalent results in terms of cost/benefit ratio with HSCT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Presentation_2018\man-young-son-go-down-path-sunset-background-man-young-son-go-down-path-sunset-background-100254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219"/>
            <a:ext cx="9144000" cy="68037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3352800"/>
            <a:ext cx="8641080" cy="2667000"/>
          </a:xfrm>
        </p:spPr>
        <p:txBody>
          <a:bodyPr>
            <a:prstTxWarp prst="textArchDown">
              <a:avLst/>
            </a:prstTxWarp>
            <a:no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</a:rPr>
              <a:t>Thank you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267200"/>
            <a:ext cx="7620000" cy="4038600"/>
          </a:xfrm>
        </p:spPr>
        <p:txBody>
          <a:bodyPr/>
          <a:lstStyle/>
          <a:p>
            <a:pPr algn="just">
              <a:buNone/>
            </a:pPr>
            <a:endParaRPr lang="en-US" dirty="0" smtClean="0"/>
          </a:p>
          <a:p>
            <a:pPr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1980s and early 1990s</a:t>
            </a:r>
          </a:p>
          <a:p>
            <a:pPr algn="just">
              <a:buClr>
                <a:schemeClr val="tx1"/>
              </a:buCl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 HSCT- accepted as routine clinical practice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More than 3000 HSCTs were performed worldwide (</a:t>
            </a:r>
            <a:r>
              <a:rPr lang="en-US" sz="2000" dirty="0" err="1" smtClean="0">
                <a:solidFill>
                  <a:schemeClr val="tx1"/>
                </a:solidFill>
              </a:rPr>
              <a:t>Angelucci</a:t>
            </a:r>
            <a:r>
              <a:rPr lang="en-US" sz="2000" dirty="0" smtClean="0">
                <a:solidFill>
                  <a:schemeClr val="tx1"/>
                </a:solidFill>
              </a:rPr>
              <a:t> 2010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0480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200" b="1" dirty="0">
                <a:solidFill>
                  <a:srgbClr val="00B050"/>
                </a:solidFill>
                <a:latin typeface="Arial" charset="0"/>
                <a:ea typeface="msgothic" charset="0"/>
                <a:cs typeface="msgothic" charset="0"/>
              </a:rPr>
              <a:t>Results of 900 consecutive unselected HSCTs for </a:t>
            </a:r>
            <a:r>
              <a:rPr lang="en-GB" sz="3200" b="1" dirty="0" err="1">
                <a:solidFill>
                  <a:srgbClr val="00B050"/>
                </a:solidFill>
                <a:latin typeface="Arial" charset="0"/>
                <a:ea typeface="msgothic" charset="0"/>
                <a:cs typeface="msgothic" charset="0"/>
              </a:rPr>
              <a:t>T</a:t>
            </a:r>
            <a:r>
              <a:rPr lang="en-GB" sz="3200" b="1" dirty="0" err="1" smtClean="0">
                <a:solidFill>
                  <a:srgbClr val="00B050"/>
                </a:solidFill>
                <a:latin typeface="Arial" charset="0"/>
                <a:ea typeface="msgothic" charset="0"/>
                <a:cs typeface="msgothic" charset="0"/>
              </a:rPr>
              <a:t>halassemia</a:t>
            </a:r>
            <a:r>
              <a:rPr lang="en-GB" sz="3200" b="1" dirty="0" smtClean="0">
                <a:solidFill>
                  <a:srgbClr val="00B05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3200" b="1" dirty="0">
                <a:solidFill>
                  <a:srgbClr val="00B050"/>
                </a:solidFill>
                <a:latin typeface="Arial" charset="0"/>
                <a:ea typeface="msgothic" charset="0"/>
                <a:cs typeface="msgothic" charset="0"/>
              </a:rPr>
              <a:t>performed in Pesaro since 1982.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6641" y="5806690"/>
            <a:ext cx="946080" cy="897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040" y="1828800"/>
            <a:ext cx="7804800" cy="396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latin typeface="Arial" charset="0"/>
                <a:ea typeface="msgothic" charset="0"/>
                <a:cs typeface="msgothic" charset="0"/>
              </a:rPr>
              <a:t>Emanuele</a:t>
            </a:r>
            <a:r>
              <a:rPr lang="en-GB" sz="1100" b="1" dirty="0"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100" b="1" dirty="0" err="1">
                <a:latin typeface="Arial" charset="0"/>
                <a:ea typeface="msgothic" charset="0"/>
                <a:cs typeface="msgothic" charset="0"/>
              </a:rPr>
              <a:t>Angelucci</a:t>
            </a:r>
            <a:r>
              <a:rPr lang="en-GB" sz="1100" b="1" dirty="0"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100" b="1" dirty="0" err="1">
                <a:latin typeface="Arial" charset="0"/>
                <a:ea typeface="msgothic" charset="0"/>
                <a:cs typeface="msgothic" charset="0"/>
              </a:rPr>
              <a:t>Hematology</a:t>
            </a:r>
            <a:r>
              <a:rPr lang="en-GB" sz="1100" b="1" dirty="0">
                <a:latin typeface="Arial" charset="0"/>
                <a:ea typeface="msgothic" charset="0"/>
                <a:cs typeface="msgothic" charset="0"/>
              </a:rPr>
              <a:t> 2010;2010:456-462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2400" y="6476999"/>
            <a:ext cx="2416680" cy="3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latin typeface="Arial" charset="0"/>
                <a:ea typeface="msgothic" charset="0"/>
                <a:cs typeface="msgothic" charset="0"/>
              </a:rPr>
              <a:t>©2010 by American Society of </a:t>
            </a:r>
            <a:r>
              <a:rPr lang="en-GB" sz="900" dirty="0" err="1">
                <a:latin typeface="Arial" charset="0"/>
                <a:ea typeface="msgothic" charset="0"/>
                <a:cs typeface="msgothic" charset="0"/>
              </a:rPr>
              <a:t>Hematology</a:t>
            </a:r>
            <a:endParaRPr lang="en-GB" sz="900" dirty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04800" y="347236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800" b="1" dirty="0">
                <a:solidFill>
                  <a:srgbClr val="00B050"/>
                </a:solidFill>
                <a:latin typeface="Arial" charset="0"/>
                <a:ea typeface="msgothic" charset="0"/>
                <a:cs typeface="msgothic" charset="0"/>
              </a:rPr>
              <a:t>Results of 115 consecutive HSCTs for </a:t>
            </a:r>
            <a:r>
              <a:rPr lang="en-GB" sz="2800" b="1" dirty="0" err="1">
                <a:solidFill>
                  <a:srgbClr val="00B050"/>
                </a:solidFill>
                <a:latin typeface="Arial" charset="0"/>
                <a:ea typeface="msgothic" charset="0"/>
                <a:cs typeface="msgothic" charset="0"/>
              </a:rPr>
              <a:t>thalassemia</a:t>
            </a:r>
            <a:r>
              <a:rPr lang="en-GB" sz="2800" b="1" dirty="0">
                <a:solidFill>
                  <a:srgbClr val="00B050"/>
                </a:solidFill>
                <a:latin typeface="Arial" charset="0"/>
                <a:ea typeface="msgothic" charset="0"/>
                <a:cs typeface="msgothic" charset="0"/>
              </a:rPr>
              <a:t> in Pescara since 1984.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6641" y="5806690"/>
            <a:ext cx="946080" cy="897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289863"/>
            <a:ext cx="7010400" cy="4577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4400" y="6019800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Emanuele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1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Angelucci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1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Hematology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2010;2010:456-462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536975"/>
            <a:ext cx="2569080" cy="24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©2010 by American Society of </a:t>
            </a:r>
            <a:r>
              <a:rPr lang="en-GB" sz="9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Hematology</a:t>
            </a:r>
            <a:endParaRPr lang="en-GB" sz="900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53340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600" b="1" dirty="0">
                <a:solidFill>
                  <a:srgbClr val="00B050"/>
                </a:solidFill>
                <a:latin typeface="Arial" charset="0"/>
                <a:ea typeface="msgothic" charset="0"/>
                <a:cs typeface="msgothic" charset="0"/>
              </a:rPr>
              <a:t>HSCTs in </a:t>
            </a:r>
            <a:r>
              <a:rPr lang="en-GB" sz="3600" b="1" dirty="0" err="1">
                <a:solidFill>
                  <a:srgbClr val="00B050"/>
                </a:solidFill>
                <a:latin typeface="Arial" charset="0"/>
                <a:ea typeface="msgothic" charset="0"/>
                <a:cs typeface="msgothic" charset="0"/>
              </a:rPr>
              <a:t>thalassemia</a:t>
            </a:r>
            <a:r>
              <a:rPr lang="en-GB" sz="3600" b="1" dirty="0">
                <a:solidFill>
                  <a:srgbClr val="00B050"/>
                </a:solidFill>
                <a:latin typeface="Arial" charset="0"/>
                <a:ea typeface="msgothic" charset="0"/>
                <a:cs typeface="msgothic" charset="0"/>
              </a:rPr>
              <a:t> by years</a:t>
            </a:r>
            <a:r>
              <a:rPr lang="en-GB" sz="2400" b="1" dirty="0">
                <a:solidFill>
                  <a:srgbClr val="00B050"/>
                </a:solidFill>
                <a:latin typeface="Arial" charset="0"/>
                <a:ea typeface="msgothic" charset="0"/>
                <a:cs typeface="msgothic" charset="0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6641" y="5806690"/>
            <a:ext cx="946080" cy="897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61264"/>
            <a:ext cx="8474401" cy="422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8960" y="5864136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2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Emanuele</a:t>
            </a:r>
            <a:r>
              <a:rPr lang="en-GB" sz="12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2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Angelucci</a:t>
            </a:r>
            <a:r>
              <a:rPr lang="en-GB" sz="12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2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Hematology</a:t>
            </a:r>
            <a:r>
              <a:rPr lang="en-GB" sz="12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2010;2010:456-462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2340480" cy="24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©2010 by American Society of </a:t>
            </a:r>
            <a:r>
              <a:rPr lang="en-GB" sz="9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Hematology</a:t>
            </a:r>
            <a:endParaRPr lang="en-GB" sz="900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Factors that must be considered for individual decision making about HSCT for </a:t>
            </a:r>
            <a:r>
              <a:rPr lang="en-US" sz="2400" b="1" dirty="0" err="1" smtClean="0">
                <a:solidFill>
                  <a:srgbClr val="00B050"/>
                </a:solidFill>
              </a:rPr>
              <a:t>thalassemia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6035" y="1554163"/>
            <a:ext cx="776432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964</TotalTime>
  <Words>2038</Words>
  <Application>Microsoft Office PowerPoint</Application>
  <PresentationFormat>On-screen Show (4:3)</PresentationFormat>
  <Paragraphs>331</Paragraphs>
  <Slides>46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Trek</vt:lpstr>
      <vt:lpstr>Slide 1</vt:lpstr>
      <vt:lpstr>Introduction</vt:lpstr>
      <vt:lpstr>Slide 3</vt:lpstr>
      <vt:lpstr>Overview of transplantation</vt:lpstr>
      <vt:lpstr>      </vt:lpstr>
      <vt:lpstr>Slide 6</vt:lpstr>
      <vt:lpstr>Slide 7</vt:lpstr>
      <vt:lpstr>Slide 8</vt:lpstr>
      <vt:lpstr>Factors that must be considered for individual decision making about HSCT for thalassemia</vt:lpstr>
      <vt:lpstr>Categories of risk and Lucarelli Classification</vt:lpstr>
      <vt:lpstr>Slide 11</vt:lpstr>
      <vt:lpstr>New Stratification for High Risk Class 3 Patients</vt:lpstr>
      <vt:lpstr>High Risk Class 3 Patients (Age &gt; 10 yrs) Pretransplant Management Program</vt:lpstr>
      <vt:lpstr>Slide 14</vt:lpstr>
      <vt:lpstr>HSCT in children and adolescents</vt:lpstr>
      <vt:lpstr>HSCT in adult patients</vt:lpstr>
      <vt:lpstr>Recent reports on matched sibling donor HSCT in children and adults with thalassaemia major</vt:lpstr>
      <vt:lpstr>Use of donors other than an HLA matched sibling</vt:lpstr>
      <vt:lpstr>Matched unrelated donors</vt:lpstr>
      <vt:lpstr>Unrelated cord blood transplantation</vt:lpstr>
      <vt:lpstr>Transplant management Conditioning regimen</vt:lpstr>
      <vt:lpstr>Slide 22</vt:lpstr>
      <vt:lpstr>Novel Approach for High Risk Class 3 Patients</vt:lpstr>
      <vt:lpstr>Pre-transplant Immunosuppression (PTIS)</vt:lpstr>
      <vt:lpstr>Conditioning Regimen for High Risk Class 3 Patients</vt:lpstr>
      <vt:lpstr>Novel RTC Regimen and GVHD Prophylaxis</vt:lpstr>
      <vt:lpstr>MAC Regimens and GVHD Prophylaxis</vt:lpstr>
      <vt:lpstr>MAC vs Novel RTC  </vt:lpstr>
      <vt:lpstr>Study Population</vt:lpstr>
      <vt:lpstr>Patient Characteristics</vt:lpstr>
      <vt:lpstr>Novel RTC Group</vt:lpstr>
      <vt:lpstr>Novel RTC Group</vt:lpstr>
      <vt:lpstr>Outcome of All 98 Patients</vt:lpstr>
      <vt:lpstr>Survival Rates Related (n=65) and Unrelated (n=33) HSCT in Thalassemia</vt:lpstr>
      <vt:lpstr>MAC (n = 76) vs Novel RTC (n= 22)</vt:lpstr>
      <vt:lpstr>Slide 36</vt:lpstr>
      <vt:lpstr>Slide 37</vt:lpstr>
      <vt:lpstr>Slide 38</vt:lpstr>
      <vt:lpstr>Slide 39</vt:lpstr>
      <vt:lpstr>Cyclophosphamide post HSC Infusion</vt:lpstr>
      <vt:lpstr>Thalassemia (Pre-) Transplant Platform</vt:lpstr>
      <vt:lpstr>Results</vt:lpstr>
      <vt:lpstr>Supportive care</vt:lpstr>
      <vt:lpstr>Follow up</vt:lpstr>
      <vt:lpstr>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BMT and Thalassemia</dc:title>
  <dc:creator>Dr. Salauddin Shah</dc:creator>
  <cp:lastModifiedBy>Dr. Salauddin Shah</cp:lastModifiedBy>
  <cp:revision>203</cp:revision>
  <dcterms:created xsi:type="dcterms:W3CDTF">2006-08-16T00:00:00Z</dcterms:created>
  <dcterms:modified xsi:type="dcterms:W3CDTF">2018-11-11T02:44:30Z</dcterms:modified>
</cp:coreProperties>
</file>